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81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92" r:id="rId2"/>
    <p:sldMasterId id="2147483816" r:id="rId3"/>
    <p:sldMasterId id="2147483840" r:id="rId4"/>
    <p:sldMasterId id="2147483852" r:id="rId5"/>
    <p:sldMasterId id="2147483864" r:id="rId6"/>
    <p:sldMasterId id="2147483888" r:id="rId7"/>
    <p:sldMasterId id="2147483912" r:id="rId8"/>
  </p:sldMasterIdLst>
  <p:sldIdLst>
    <p:sldId id="281" r:id="rId9"/>
    <p:sldId id="256" r:id="rId10"/>
    <p:sldId id="276" r:id="rId11"/>
    <p:sldId id="277" r:id="rId12"/>
    <p:sldId id="278" r:id="rId13"/>
    <p:sldId id="282" r:id="rId14"/>
    <p:sldId id="292" r:id="rId15"/>
    <p:sldId id="283" r:id="rId16"/>
    <p:sldId id="293" r:id="rId17"/>
    <p:sldId id="272" r:id="rId18"/>
    <p:sldId id="288" r:id="rId19"/>
    <p:sldId id="286" r:id="rId20"/>
    <p:sldId id="284" r:id="rId21"/>
    <p:sldId id="290" r:id="rId22"/>
    <p:sldId id="287" r:id="rId23"/>
    <p:sldId id="296" r:id="rId24"/>
    <p:sldId id="297" r:id="rId25"/>
    <p:sldId id="298" r:id="rId26"/>
    <p:sldId id="299" r:id="rId27"/>
    <p:sldId id="300" r:id="rId28"/>
    <p:sldId id="269" r:id="rId29"/>
    <p:sldId id="280" r:id="rId30"/>
    <p:sldId id="257" r:id="rId31"/>
    <p:sldId id="259" r:id="rId32"/>
    <p:sldId id="260" r:id="rId33"/>
    <p:sldId id="258" r:id="rId34"/>
    <p:sldId id="261" r:id="rId35"/>
    <p:sldId id="266" r:id="rId36"/>
    <p:sldId id="262" r:id="rId37"/>
    <p:sldId id="267" r:id="rId38"/>
    <p:sldId id="268" r:id="rId39"/>
    <p:sldId id="285" r:id="rId40"/>
    <p:sldId id="294" r:id="rId41"/>
    <p:sldId id="295" r:id="rId42"/>
    <p:sldId id="273" r:id="rId43"/>
    <p:sldId id="274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630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3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21FB962A-3EA2-412A-B336-7F6E8C5F652A}" type="datetimeFigureOut">
              <a:rPr lang="ru-RU" smtClean="0"/>
              <a:pPr/>
              <a:t>17.04.2013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FB166445-D81F-4452-9571-22ED6DC88C2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 l="5456" t="3451" r="53929" b="58592"/>
          <a:stretch>
            <a:fillRect/>
          </a:stretch>
        </p:blipFill>
        <p:spPr bwMode="auto">
          <a:xfrm>
            <a:off x="0" y="2564904"/>
            <a:ext cx="4499992" cy="460851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509120"/>
            <a:ext cx="7772400" cy="2160240"/>
          </a:xfrm>
        </p:spPr>
        <p:txBody>
          <a:bodyPr>
            <a:normAutofit fontScale="90000"/>
          </a:bodyPr>
          <a:lstStyle/>
          <a:p>
            <a:pPr algn="ctr"/>
            <a:r>
              <a:rPr lang="ru-RU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Владимир Иванович Вернадский </a:t>
            </a:r>
            <a:br>
              <a:rPr lang="ru-RU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cap="none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 его научное наследие</a:t>
            </a:r>
            <a:endParaRPr lang="ru-RU" cap="none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b="8946"/>
          <a:stretch>
            <a:fillRect/>
          </a:stretch>
        </p:blipFill>
        <p:spPr bwMode="auto">
          <a:xfrm>
            <a:off x="4139952" y="188640"/>
            <a:ext cx="3312368" cy="46373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635000"/>
          </a:effectLst>
        </p:spPr>
      </p:pic>
      <p:sp>
        <p:nvSpPr>
          <p:cNvPr id="5" name="TextBox 4"/>
          <p:cNvSpPr txBox="1"/>
          <p:nvPr/>
        </p:nvSpPr>
        <p:spPr>
          <a:xfrm>
            <a:off x="323528" y="116632"/>
            <a:ext cx="8820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Управление библиотечно-информационных ресурсов БелГСХА им. В.Я. Горина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323528" y="188640"/>
            <a:ext cx="4608512" cy="5649491"/>
          </a:xfrm>
        </p:spPr>
        <p:txBody>
          <a:bodyPr>
            <a:noAutofit/>
          </a:bodyPr>
          <a:lstStyle/>
          <a:p>
            <a:pPr algn="just"/>
            <a:r>
              <a:rPr lang="ru-RU" sz="1400" b="1" dirty="0" smtClean="0"/>
              <a:t>В 1873 - 1881 гг. В.И.Вернадский учился в классических гимназиях Харькова и Петербурга. В 1881 -1885 гг. обучался на естественном отделении  физико – математического факультета Петербургского факультета. </a:t>
            </a:r>
          </a:p>
          <a:p>
            <a:pPr algn="just"/>
            <a:r>
              <a:rPr lang="ru-RU" sz="1400" b="1" dirty="0" smtClean="0"/>
              <a:t>Его учителями были крупнейшие русские  учёные Д.И.Менделеев, В.В.Докучаев, А.Н.Бекетов.и др. В университете Вернадский начал работать в области естественных наук, проблем  философии и научного мировоззрения. </a:t>
            </a:r>
          </a:p>
          <a:p>
            <a:pPr algn="just"/>
            <a:r>
              <a:rPr lang="ru-RU" sz="1400" b="1" dirty="0" smtClean="0"/>
              <a:t>С 1885 по 1888г. Вернадский работал хранителем Минералогического кабинета столичного университета. Был в научной командировки для подготовки к профессорскому званию. </a:t>
            </a:r>
          </a:p>
          <a:p>
            <a:pPr algn="just"/>
            <a:r>
              <a:rPr lang="ru-RU" sz="1400" b="1" dirty="0" smtClean="0"/>
              <a:t>С 1890 по 1911г.Вернадский в качестве приват – доцента, а затем профессора преподавателя минералогии и кристаллографии в Московском университете, защитил в Петербургском университете магистерскую в 1891 и докторскую диссертацию в 1897. </a:t>
            </a:r>
          </a:p>
          <a:p>
            <a:pPr algn="just"/>
            <a:r>
              <a:rPr lang="ru-RU" sz="1400" b="1" dirty="0" smtClean="0"/>
              <a:t>В конце 19 – начале 20 в. в Москве и Петербурге сложилась научная школа Вернадского в области геологии и минералогии. 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260648"/>
            <a:ext cx="3240360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372200" y="4869160"/>
            <a:ext cx="17281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Студенты В.Вернадский, А.Краснов и Е.Ремизов после сдачи экзамена по химии Д.И. Менделееву, 1882 г.</a:t>
            </a:r>
            <a:endParaRPr lang="ru-RU" sz="14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9324" y="260648"/>
            <a:ext cx="3331108" cy="453650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895528" y="5877272"/>
            <a:ext cx="424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Н.Е. и В.И.Вернадские </a:t>
            </a:r>
          </a:p>
          <a:p>
            <a:pPr algn="ctr"/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в год 25-летия супружеской жизни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433" y="404664"/>
            <a:ext cx="3380807" cy="4392488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899592" y="5805264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Наталья Егоровна Старицкая жена В.И. Вернадского, 1886г.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3931636" cy="4464496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539552" y="5661248"/>
            <a:ext cx="331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В.И.Вернадский с дочерью Ниной, 1910 г.</a:t>
            </a:r>
          </a:p>
        </p:txBody>
      </p:sp>
      <p:pic>
        <p:nvPicPr>
          <p:cNvPr id="1239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60648"/>
            <a:ext cx="4007984" cy="4464496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9" name="TextBox 8"/>
          <p:cNvSpPr txBox="1"/>
          <p:nvPr/>
        </p:nvSpPr>
        <p:spPr>
          <a:xfrm>
            <a:off x="5580112" y="5877272"/>
            <a:ext cx="331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Георгий и Нина Вернадские,  дети В.И.Вернадского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72816"/>
            <a:ext cx="3168352" cy="486819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563888" y="5805264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В.И. Вернадский профессор Московского университета,</a:t>
            </a: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260648"/>
            <a:ext cx="5148064" cy="424847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332656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 своем кабинете в Петрограде, 1922 год</a:t>
            </a: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88640"/>
            <a:ext cx="6634641" cy="49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5" name="TextBox 4"/>
          <p:cNvSpPr txBox="1"/>
          <p:nvPr/>
        </p:nvSpPr>
        <p:spPr>
          <a:xfrm>
            <a:off x="1691680" y="5657671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Рабочее место В.И.Вернадского </a:t>
            </a:r>
          </a:p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в Минералогическом кабинете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3214" y="188640"/>
            <a:ext cx="5548016" cy="460851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475656" y="5805264"/>
            <a:ext cx="6696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В.И.Вернадский среди членов Государственного Совета.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100097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23528" y="4941168"/>
            <a:ext cx="8362950" cy="1749574"/>
          </a:xfrm>
          <a:prstGeom prst="rect">
            <a:avLst/>
          </a:prstGeom>
        </p:spPr>
        <p:txBody>
          <a:bodyPr/>
          <a:lstStyle/>
          <a:p>
            <a:pPr marL="342900" marR="0" lvl="0" indent="-34290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	В структуре биосферы Вернадский выделял семь видов вещества: живое; биогенное (возникшее из живого или подвергшееся переработке); косное (абиотическое, образованное вне жизни); биокосное (возникшее на стыке живого и неживого; к биокосному, по Вернадскому, относится почва); вещество в стадии радиоактивного распада; рассеянные атомы; вещество космического происхождения.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000" i="0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Учение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8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о биосфере и ноосфере</a:t>
            </a:r>
            <a:br>
              <a:rPr kumimoji="0" lang="ru-RU" sz="28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800" i="0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6" descr="4834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b="5218"/>
          <a:stretch>
            <a:fillRect/>
          </a:stretch>
        </p:blipFill>
        <p:spPr>
          <a:xfrm>
            <a:off x="1" y="-99392"/>
            <a:ext cx="9144000" cy="6971660"/>
          </a:xfr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0" y="188640"/>
            <a:ext cx="8481120" cy="2592288"/>
          </a:xfrm>
          <a:prstGeom prst="rect">
            <a:avLst/>
          </a:prstGeom>
        </p:spPr>
        <p:txBody>
          <a:bodyPr/>
          <a:lstStyle/>
          <a:p>
            <a:pPr marL="342900" marR="0" lvl="0" indent="-34290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ru-RU" sz="20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Вернадский был сторонником гипотезы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панспермии. Панспермия — гипотеза о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появлении жизни на Земле в результате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переноса с других планет каких-либо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«зародышей жизни».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	Важным этапом необратимой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эволюции биосферы Вернадский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считал её переход в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стадию ноосферы.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1520" y="332656"/>
            <a:ext cx="8568952" cy="4340695"/>
          </a:xfrm>
        </p:spPr>
        <p:txBody>
          <a:bodyPr>
            <a:normAutofit fontScale="90000"/>
          </a:bodyPr>
          <a:lstStyle/>
          <a:p>
            <a:pPr algn="just">
              <a:lnSpc>
                <a:spcPct val="90000"/>
              </a:lnSpc>
              <a:buFontTx/>
              <a:buNone/>
            </a:pPr>
            <a:r>
              <a:rPr lang="ru-RU" sz="2400" dirty="0"/>
              <a:t>	</a:t>
            </a:r>
            <a:r>
              <a:rPr lang="ru-RU" sz="2400" dirty="0" err="1" smtClean="0"/>
              <a:t>Ноосфе́ра</a:t>
            </a:r>
            <a:r>
              <a:rPr lang="ru-RU" sz="2400" dirty="0" smtClean="0"/>
              <a:t> </a:t>
            </a:r>
            <a:r>
              <a:rPr lang="ru-RU" sz="2400" dirty="0"/>
              <a:t>— сфера взаимодействия общества и природы, в границах которой разумная человеческая деятельность становится определяющим фактором развития (эта сфера обозначается также терминами «</a:t>
            </a:r>
            <a:r>
              <a:rPr lang="ru-RU" sz="2400" dirty="0" err="1"/>
              <a:t>антропосфера</a:t>
            </a:r>
            <a:r>
              <a:rPr lang="ru-RU" sz="2400" dirty="0"/>
              <a:t>», «</a:t>
            </a:r>
            <a:r>
              <a:rPr lang="ru-RU" sz="2400" dirty="0" err="1"/>
              <a:t>социосфера</a:t>
            </a:r>
            <a:r>
              <a:rPr lang="ru-RU" sz="2400" dirty="0"/>
              <a:t>», «</a:t>
            </a:r>
            <a:r>
              <a:rPr lang="ru-RU" sz="2400" dirty="0" err="1"/>
              <a:t>биотехносфера</a:t>
            </a:r>
            <a:r>
              <a:rPr lang="ru-RU" sz="2400" dirty="0"/>
              <a:t>»). Ноосфера — новая, высшая стадия эволюции биосферы, становление которой связано с развитием человеческого общества, оказывающего глубокое воздействие на природные процессы. Согласно Вернадскому, «в биосфере существует великая геологическая, быть может, космическая сила, планетное действие которой обычно не принимается во внимание в представлениях о космосе… Эта сила есть разум человека, устремленная и организованная воля его как существа общественного».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332656"/>
            <a:ext cx="8712968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Основные </a:t>
            </a:r>
            <a:r>
              <a:rPr lang="ru-RU" sz="2800" dirty="0"/>
              <a:t>предпосылки возникновения ноосферы:</a:t>
            </a:r>
            <a:r>
              <a:rPr lang="ru-RU" sz="4000" dirty="0"/>
              <a:t/>
            </a:r>
            <a:br>
              <a:rPr lang="ru-RU" sz="4000" dirty="0"/>
            </a:br>
            <a:endParaRPr lang="ru-RU" sz="4000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23528" y="908720"/>
            <a:ext cx="8374063" cy="573315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∙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aramond" pitchFamily="18" charset="0"/>
              </a:rPr>
              <a:t>расселение </a:t>
            </a: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Garamond" pitchFamily="18" charset="0"/>
              </a:rPr>
              <a:t>Homo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aramond" pitchFamily="18" charset="0"/>
              </a:rPr>
              <a:t> </a:t>
            </a:r>
            <a:r>
              <a:rPr kumimoji="0" lang="ru-RU" sz="2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Garamond" pitchFamily="18" charset="0"/>
              </a:rPr>
              <a:t>sapiens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aramond" pitchFamily="18" charset="0"/>
              </a:rPr>
              <a:t> по всей поверхности планеты и его победа в соревновании с другими биологическими видами;</a:t>
            </a:r>
          </a:p>
          <a:p>
            <a:pPr lvl="0" algn="just">
              <a:lnSpc>
                <a:spcPct val="120000"/>
              </a:lnSpc>
              <a:spcBef>
                <a:spcPct val="20000"/>
              </a:spcBef>
              <a:defRPr/>
            </a:pPr>
            <a:r>
              <a:rPr lang="ru-RU" sz="2800" b="1" dirty="0" smtClean="0">
                <a:solidFill>
                  <a:schemeClr val="tx1">
                    <a:tint val="75000"/>
                  </a:schemeClr>
                </a:solidFill>
              </a:rPr>
              <a:t>  ∙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aramond" pitchFamily="18" charset="0"/>
              </a:rPr>
              <a:t>развитие всепланетных систем связи, создание единой для человечества информационной системы;</a:t>
            </a:r>
          </a:p>
          <a:p>
            <a:pPr lvl="0" algn="just">
              <a:lnSpc>
                <a:spcPct val="120000"/>
              </a:lnSpc>
              <a:spcBef>
                <a:spcPct val="20000"/>
              </a:spcBef>
              <a:defRPr/>
            </a:pPr>
            <a:r>
              <a:rPr lang="ru-RU" sz="2800" b="1" dirty="0" smtClean="0">
                <a:solidFill>
                  <a:schemeClr val="tx1">
                    <a:tint val="75000"/>
                  </a:schemeClr>
                </a:solidFill>
              </a:rPr>
              <a:t>  ∙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aramond" pitchFamily="18" charset="0"/>
              </a:rPr>
              <a:t>открытие таких новых источников энергии как атомная, после чего деятельность человека становится важной геологической силой;</a:t>
            </a:r>
          </a:p>
          <a:p>
            <a:pPr lvl="0" algn="just">
              <a:lnSpc>
                <a:spcPct val="120000"/>
              </a:lnSpc>
              <a:spcBef>
                <a:spcPct val="20000"/>
              </a:spcBef>
              <a:defRPr/>
            </a:pPr>
            <a:r>
              <a:rPr lang="ru-RU" sz="2800" b="1" dirty="0" smtClean="0">
                <a:solidFill>
                  <a:schemeClr val="tx1">
                    <a:tint val="75000"/>
                  </a:schemeClr>
                </a:solidFill>
              </a:rPr>
              <a:t>  ∙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aramond" pitchFamily="18" charset="0"/>
              </a:rPr>
              <a:t>победа демократий и доступ к управлению широких народных масс;</a:t>
            </a:r>
          </a:p>
          <a:p>
            <a:pPr lvl="0" algn="just">
              <a:lnSpc>
                <a:spcPct val="120000"/>
              </a:lnSpc>
              <a:spcBef>
                <a:spcPct val="20000"/>
              </a:spcBef>
              <a:defRPr/>
            </a:pPr>
            <a:r>
              <a:rPr lang="ru-RU" sz="2800" b="1" dirty="0" smtClean="0">
                <a:solidFill>
                  <a:schemeClr val="tx1">
                    <a:tint val="75000"/>
                  </a:schemeClr>
                </a:solidFill>
              </a:rPr>
              <a:t>  ∙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aramond" pitchFamily="18" charset="0"/>
              </a:rPr>
              <a:t>всё более широкое вовлечение людей в занятия наукой.</a:t>
            </a:r>
          </a:p>
          <a:p>
            <a:pPr marL="0" marR="0" lvl="0" indent="0" algn="just" defTabSz="914400" rtl="0" eaLnBrk="1" fontAlgn="auto" latinLnBrk="0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aramond" pitchFamily="18" charset="0"/>
              </a:rPr>
              <a:t>	</a:t>
            </a:r>
          </a:p>
          <a:p>
            <a:pPr marL="0" marR="0" lvl="0" indent="0" algn="just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Garamond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9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Garamond" pitchFamily="18" charset="0"/>
              </a:rPr>
              <a:t>Работам Вернадского был свойствен исторический оптимизм: в необратимом развитии научного знания он видел единственное доказательство существования прогресса.</a:t>
            </a:r>
          </a:p>
          <a:p>
            <a:pPr marL="0" marR="0" lvl="0" indent="0" algn="just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9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75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 cstate="print"/>
          <a:srcRect l="12988" r="12988"/>
          <a:stretch>
            <a:fillRect/>
          </a:stretch>
        </p:blipFill>
        <p:spPr bwMode="auto">
          <a:xfrm>
            <a:off x="395536" y="1412776"/>
            <a:ext cx="3528392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Универсальный гений</a:t>
            </a:r>
            <a:endParaRPr lang="ru-RU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4581128"/>
            <a:ext cx="417646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Так связан, съединён от века</a:t>
            </a:r>
            <a:br>
              <a:rPr lang="ru-RU" sz="2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2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Союзом кровного родства</a:t>
            </a:r>
            <a:br>
              <a:rPr lang="ru-RU" sz="2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2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Разумный гений человека</a:t>
            </a:r>
            <a:br>
              <a:rPr lang="ru-RU" sz="2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2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  творящей силой естества</a:t>
            </a:r>
            <a:br>
              <a:rPr lang="ru-RU" sz="2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2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ru-RU" sz="2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2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                                  Ф. Тютчев </a:t>
            </a:r>
            <a:endParaRPr lang="ru-RU" sz="2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124744"/>
            <a:ext cx="4608512" cy="5544616"/>
          </a:xfrm>
          <a:prstGeom prst="snip2Same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Санаторий_узкое_(1934_год)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99592" y="332656"/>
            <a:ext cx="7273925" cy="3832225"/>
          </a:xfrm>
          <a:prstGeom prst="round2Diag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51520" y="4221088"/>
            <a:ext cx="8281789" cy="2636912"/>
          </a:xfrm>
          <a:prstGeom prst="rect">
            <a:avLst/>
          </a:prstGeom>
        </p:spPr>
        <p:txBody>
          <a:bodyPr/>
          <a:lstStyle/>
          <a:p>
            <a:pPr marL="342900" indent="-342900" algn="just">
              <a:spcBef>
                <a:spcPct val="20000"/>
              </a:spcBef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     </a:t>
            </a:r>
            <a:r>
              <a:rPr lang="ru-RU" sz="2400" dirty="0" smtClean="0"/>
              <a:t>Санаторий узкое (1934 год). Учёные СССР</a:t>
            </a:r>
          </a:p>
          <a:p>
            <a:pPr marL="342900" indent="-342900" algn="just">
              <a:spcBef>
                <a:spcPct val="20000"/>
              </a:spcBef>
              <a:defRPr/>
            </a:pPr>
            <a:endParaRPr lang="ru-RU" sz="2400" dirty="0" smtClean="0"/>
          </a:p>
          <a:p>
            <a:pPr marL="342900" indent="-342900" algn="just">
              <a:spcBef>
                <a:spcPct val="20000"/>
              </a:spcBef>
              <a:defRPr/>
            </a:pPr>
            <a:endParaRPr lang="ru-RU" sz="2400" dirty="0" smtClean="0"/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Слева направо: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   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сидят Н. Д. Зелинский, И. А. Каблуков, Н. М. Кижнер, А. Н. Северцов; стоят Н. Н. Лузин, М. Н. Розанов и В. И. Вернадский.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251520" y="4293096"/>
            <a:ext cx="8640960" cy="2376264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pPr algn="just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В. И. Вернадский неоднократно бывал в родовом имении в селе Вернадовка Моршанского уезда (ныне Пичаевский район), много сил отдавал работе в местном земстве. Во время голода 1891 года, несмотря на занятость научной и преподавательской работой в Московском университете, он приезжал в Моршанск и организовывал столовые для голодающих крестьян. </a:t>
            </a:r>
          </a:p>
          <a:p>
            <a:pPr algn="just"/>
            <a:endParaRPr lang="ru-RU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6" name="Picture 2" descr="C:\Documents and Settings\biblio_1.BIBL_NEW_C01\Мои документы\Обзоры Вытовтова\CCF19022013_0000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9375" t="6459" r="4688" b="67998"/>
          <a:stretch>
            <a:fillRect/>
          </a:stretch>
        </p:blipFill>
        <p:spPr bwMode="auto">
          <a:xfrm rot="10800000">
            <a:off x="251519" y="188640"/>
            <a:ext cx="8640960" cy="34578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11560" y="3717032"/>
            <a:ext cx="7848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>
                  <a:solidFill>
                    <a:srgbClr val="92D050"/>
                  </a:solidFill>
                </a:ln>
                <a:solidFill>
                  <a:srgbClr val="FFC000"/>
                </a:solidFill>
              </a:rPr>
              <a:t>Дом, в котором жил Владимир Вернадский, спроектирован им самим. Здесь сегодня находится музей учёного и проходят Вернадовские чтения.</a:t>
            </a:r>
          </a:p>
          <a:p>
            <a:endParaRPr lang="ru-RU" dirty="0">
              <a:ln>
                <a:solidFill>
                  <a:srgbClr val="92D050"/>
                </a:solidFill>
              </a:ln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biblio_1.BIBL_NEW_C01\Мои документы\Обзоры Вытовтова\CCF19022013_00004.jpg"/>
          <p:cNvPicPr>
            <a:picLocks noChangeAspect="1" noChangeArrowheads="1"/>
          </p:cNvPicPr>
          <p:nvPr/>
        </p:nvPicPr>
        <p:blipFill>
          <a:blip r:embed="rId2" cstate="print"/>
          <a:srcRect l="2094" t="66253" r="47407" b="8520"/>
          <a:stretch>
            <a:fillRect/>
          </a:stretch>
        </p:blipFill>
        <p:spPr bwMode="auto">
          <a:xfrm rot="10800000">
            <a:off x="1115616" y="260648"/>
            <a:ext cx="6809698" cy="381642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3528" y="4725144"/>
            <a:ext cx="84249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В течение 25 лет он был тесно связан с Тамбовским краем, много ездил по губернии, изучал её природные и климатические условия, по своей инициативе провёл геологические исследования на её территории, описал полезные ископаемые, подсчитал их запасы, установил границы распространения фосфоритов, открыл марганцевое месторождение. В Вернадовке начал работать над созданием своей знаменитой книги «Описательная минералогия».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3608" y="4149080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>
                  <a:solidFill>
                    <a:srgbClr val="92D050"/>
                  </a:solidFill>
                </a:ln>
                <a:solidFill>
                  <a:srgbClr val="FFC000"/>
                </a:solidFill>
              </a:rPr>
              <a:t>Пруд, созданный самим учёным в годы жизни в родовом имении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dirty="0" smtClean="0"/>
              <a:t>Е 08</a:t>
            </a:r>
            <a:br>
              <a:rPr lang="ru-RU" sz="1400" dirty="0" smtClean="0"/>
            </a:br>
            <a:r>
              <a:rPr lang="ru-RU" sz="1400" dirty="0" smtClean="0"/>
              <a:t>В-31 Вернадский В.И. Живое вещество и биосфера/ В.И.Вернадский. - М.: Наука, 1994. - 672 с.</a:t>
            </a:r>
            <a:endParaRPr lang="ru-RU" sz="1400" dirty="0"/>
          </a:p>
        </p:txBody>
      </p:sp>
      <p:pic>
        <p:nvPicPr>
          <p:cNvPr id="1026" name="Picture 2" descr="C:\Documents and Settings\biblio_1.BIBL_NEW_C01\Мои документы\Обзоры Вытовтова\CCF19022013_000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0414" b="17780"/>
          <a:stretch>
            <a:fillRect/>
          </a:stretch>
        </p:blipFill>
        <p:spPr bwMode="auto">
          <a:xfrm>
            <a:off x="4860032" y="764704"/>
            <a:ext cx="3637979" cy="5208463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1628800"/>
            <a:ext cx="3826768" cy="4691063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 smtClean="0"/>
              <a:t> </a:t>
            </a:r>
            <a:r>
              <a:rPr lang="ru-RU" sz="1700" b="1" dirty="0" smtClean="0"/>
              <a:t>Книга является второй по счёту в многотомной серии «Библиотека трудов академика В.И.Вернадского», в которой Российская академия наук намерена опубликовать всё научное наследие великого учёного. Книга  тематически связана с вышедшим в 1992 году томом «Труд по биохимии и геохимии почв». Основу её составляет труд учёного  «Биосфера», неоднократно переиздававшийся, переведённый на многие языки. Вернадский не только продолжал развивать учение о биосфере, но и пересмотрел ряд своих взглядов, что отражено в перечне помещенных в книге статей, в том числе неопубликованных и незаконченных.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600" dirty="0" smtClean="0"/>
              <a:t>Е08</a:t>
            </a:r>
            <a:br>
              <a:rPr lang="ru-RU" sz="1600" dirty="0" smtClean="0"/>
            </a:br>
            <a:r>
              <a:rPr lang="ru-RU" sz="1600" dirty="0" smtClean="0"/>
              <a:t>Б20  Баландин Р.К. Вернадский: жизнь, мысль, бессмертие / Р.К. Баландин. - М.: Знание, 1979. – 176 с.,: ил.</a:t>
            </a:r>
            <a:endParaRPr lang="ru-RU" sz="1600" dirty="0"/>
          </a:p>
        </p:txBody>
      </p:sp>
      <p:pic>
        <p:nvPicPr>
          <p:cNvPr id="2050" name="Picture 2" descr="C:\Documents and Settings\biblio_1.BIBL_NEW_C01\Мои документы\Обзоры Вытовтова\CCF19022013_00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42581" b="33776"/>
          <a:stretch>
            <a:fillRect/>
          </a:stretch>
        </p:blipFill>
        <p:spPr bwMode="auto">
          <a:xfrm>
            <a:off x="4932040" y="260648"/>
            <a:ext cx="3864876" cy="6177439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1484784"/>
            <a:ext cx="4330824" cy="4658195"/>
          </a:xfrm>
        </p:spPr>
        <p:txBody>
          <a:bodyPr>
            <a:noAutofit/>
          </a:bodyPr>
          <a:lstStyle/>
          <a:p>
            <a:pPr algn="just"/>
            <a:r>
              <a:rPr lang="ru-RU" sz="1800" b="1" dirty="0" smtClean="0"/>
              <a:t>По широте научного кругозора и разнообразию научных открытий, Владимир Иванович Вернадский стоит, пожалуй, среди других великих естествоиспытателей нашего времени. Книга представлена в трёх  частях, в первой части - кратко о жизни  Вернадского, вторая  часть о его исследованиях, относящихся к различным объектам природы, а также о его взглядах на искусство, науку и т. д. Третья часть посвящена научным достижениям Вернадского, не утратившим своего значения  до наших дней.</a:t>
            </a:r>
            <a:endParaRPr lang="ru-RU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3384376" cy="1162050"/>
          </a:xfrm>
        </p:spPr>
        <p:txBody>
          <a:bodyPr>
            <a:noAutofit/>
          </a:bodyPr>
          <a:lstStyle/>
          <a:p>
            <a:r>
              <a:rPr lang="ru-RU" sz="1400" dirty="0" smtClean="0"/>
              <a:t>Е-0</a:t>
            </a:r>
            <a:br>
              <a:rPr lang="ru-RU" sz="1400" dirty="0" smtClean="0"/>
            </a:br>
            <a:r>
              <a:rPr lang="ru-RU" sz="1400" dirty="0" smtClean="0"/>
              <a:t>В35 Вернадский В.И. Размышления натуралиста. Научная мысль как планетное явление / В.И. Вернадский. М.: Наука, 1977. - 191 с.</a:t>
            </a:r>
            <a:endParaRPr lang="ru-RU" sz="1400" dirty="0"/>
          </a:p>
        </p:txBody>
      </p:sp>
      <p:pic>
        <p:nvPicPr>
          <p:cNvPr id="3074" name="Picture 2" descr="C:\Documents and Settings\biblio_1.BIBL_NEW_C01\Мои документы\Обзоры Вытовтова\CCF19022013_00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2296" b="16555"/>
          <a:stretch>
            <a:fillRect/>
          </a:stretch>
        </p:blipFill>
        <p:spPr bwMode="auto">
          <a:xfrm>
            <a:off x="4499992" y="332656"/>
            <a:ext cx="3816424" cy="6012208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772816"/>
            <a:ext cx="3538736" cy="4353347"/>
          </a:xfrm>
        </p:spPr>
        <p:txBody>
          <a:bodyPr>
            <a:noAutofit/>
          </a:bodyPr>
          <a:lstStyle/>
          <a:p>
            <a:pPr algn="just"/>
            <a:r>
              <a:rPr lang="ru-RU" sz="1800" b="1" dirty="0" smtClean="0"/>
              <a:t>В книге «Размышления натуралиста», раскрывается замысел автора нарисовать контуры общей картины зарождения и развития научной мысли как «планетной силы», под влиянием которой в процессе социального труда закономерно совершается переход  биосферы в ноосферу, т.е. в сферу, связанную с возникновением и развитием разумной человеческой деятельности.</a:t>
            </a:r>
            <a:endParaRPr lang="ru-RU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3200400" cy="80225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1600" dirty="0" smtClean="0"/>
              <a:t>Ю2</a:t>
            </a:r>
            <a:br>
              <a:rPr lang="ru-RU" sz="1600" dirty="0" smtClean="0"/>
            </a:br>
            <a:r>
              <a:rPr lang="ru-RU" sz="1600" dirty="0" smtClean="0"/>
              <a:t>В35  Вернадский В.И. Научная мысль как планетное явление/ В.И.Вернадский. - М.: Наука, 1991. – 271 с.</a:t>
            </a:r>
            <a:endParaRPr lang="ru-RU" sz="1600" dirty="0"/>
          </a:p>
        </p:txBody>
      </p:sp>
      <p:pic>
        <p:nvPicPr>
          <p:cNvPr id="2050" name="Picture 2" descr="C:\Documents and Settings\biblio_1.BIBL_NEW_C01\Мои документы\Обзоры Вытовтова\CCF19022013_000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9201" b="24955"/>
          <a:stretch>
            <a:fillRect/>
          </a:stretch>
        </p:blipFill>
        <p:spPr>
          <a:xfrm>
            <a:off x="5004048" y="692696"/>
            <a:ext cx="3672408" cy="5406139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1556792"/>
            <a:ext cx="3888432" cy="4691063"/>
          </a:xfrm>
        </p:spPr>
        <p:txBody>
          <a:bodyPr>
            <a:normAutofit/>
          </a:bodyPr>
          <a:lstStyle/>
          <a:p>
            <a:pPr algn="just"/>
            <a:r>
              <a:rPr lang="ru-RU" sz="1800" b="1" dirty="0" smtClean="0"/>
              <a:t>Книга представляет собой своеобразный итог  творческих исканий нашего великого  академика  Владимира Ивановича Вернадского, итог его размышлений о судьбах научного познания, о  взаимоотношениях  науки  и философии, о будущем человечества. Детально  прослеживая пути и этапы развития научной мысли в разные исторические эпохи, автор подчёркивает неравномерность этого развития.</a:t>
            </a:r>
            <a:endParaRPr lang="ru-RU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3384376" cy="2060848"/>
          </a:xfrm>
        </p:spPr>
        <p:txBody>
          <a:bodyPr>
            <a:normAutofit fontScale="90000"/>
          </a:bodyPr>
          <a:lstStyle/>
          <a:p>
            <a:r>
              <a:rPr lang="ru-RU" sz="1600" dirty="0" smtClean="0"/>
              <a:t>Б</a:t>
            </a:r>
            <a:br>
              <a:rPr lang="ru-RU" sz="1600" dirty="0" smtClean="0"/>
            </a:br>
            <a:r>
              <a:rPr lang="ru-RU" sz="1600" dirty="0" smtClean="0"/>
              <a:t>Г96  Гусейханов М.К. Учение о биосфере и экологии // Концепции современного естествознания/ М.К.Гусейханов, О.Р.Раджабов. -  7-е изд., перераб. и доп. -М.: Издательско- торговая корпорация «Дашков и К». - Глава 18. - С. 448 - 453.</a:t>
            </a:r>
            <a:br>
              <a:rPr lang="ru-RU" sz="1600" dirty="0" smtClean="0"/>
            </a:br>
            <a:r>
              <a:rPr lang="ru-RU" sz="1000" dirty="0" smtClean="0"/>
              <a:t/>
            </a:r>
            <a:br>
              <a:rPr lang="ru-RU" sz="1000" dirty="0" smtClean="0"/>
            </a:br>
            <a:r>
              <a:rPr lang="ru-RU" sz="1050" dirty="0" smtClean="0"/>
              <a:t/>
            </a:r>
            <a:br>
              <a:rPr lang="ru-RU" sz="1050" dirty="0" smtClean="0"/>
            </a:br>
            <a:endParaRPr lang="ru-RU" sz="1400" dirty="0"/>
          </a:p>
        </p:txBody>
      </p:sp>
      <p:pic>
        <p:nvPicPr>
          <p:cNvPr id="4098" name="Picture 2" descr="C:\Documents and Settings\biblio_1.BIBL_NEW_C01\Мои документы\Обзоры Вытовтова\CCF21022013_0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-212" r="28942" b="28857"/>
          <a:stretch>
            <a:fillRect/>
          </a:stretch>
        </p:blipFill>
        <p:spPr bwMode="auto">
          <a:xfrm>
            <a:off x="4572000" y="476672"/>
            <a:ext cx="4081152" cy="6048672"/>
          </a:xfrm>
          <a:prstGeom prst="rect">
            <a:avLst/>
          </a:prstGeom>
          <a:noFill/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1988840"/>
            <a:ext cx="3528392" cy="4569371"/>
          </a:xfrm>
        </p:spPr>
        <p:txBody>
          <a:bodyPr>
            <a:noAutofit/>
          </a:bodyPr>
          <a:lstStyle/>
          <a:p>
            <a:pPr algn="just"/>
            <a:r>
              <a:rPr lang="ru-RU" sz="1600" b="1" dirty="0" smtClean="0"/>
              <a:t> Биосфера, по В.И. Вернадскому,- это «организованная, определённая оболочка земной коры, сопряженная  с жизнью», и чтобы понять суть биосферы, нужно  понять, как и кем она организованная, в чём состоит организованность биосферы. Быть живым – значит быть организованным, отмечал В.И.Вернадский, и этом состоит суть понятия биосферы как организованной оболочки Земли.</a:t>
            </a:r>
            <a:endParaRPr lang="ru-R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3312368" cy="1571774"/>
          </a:xfrm>
        </p:spPr>
        <p:txBody>
          <a:bodyPr>
            <a:normAutofit fontScale="90000"/>
          </a:bodyPr>
          <a:lstStyle/>
          <a:p>
            <a:r>
              <a:rPr lang="ru-RU" sz="1100" dirty="0" smtClean="0"/>
              <a:t/>
            </a:r>
            <a:br>
              <a:rPr lang="ru-RU" sz="1100" dirty="0" smtClean="0"/>
            </a:br>
            <a:r>
              <a:rPr lang="ru-RU" sz="1100" dirty="0" smtClean="0"/>
              <a:t/>
            </a:r>
            <a:br>
              <a:rPr lang="ru-RU" sz="1100" dirty="0" smtClean="0"/>
            </a:br>
            <a:r>
              <a:rPr lang="ru-RU" sz="1100" dirty="0" smtClean="0"/>
              <a:t/>
            </a:r>
            <a:br>
              <a:rPr lang="ru-RU" sz="1100" dirty="0" smtClean="0"/>
            </a:br>
            <a:r>
              <a:rPr lang="ru-RU" sz="1100" dirty="0" smtClean="0"/>
              <a:t/>
            </a:r>
            <a:br>
              <a:rPr lang="ru-RU" sz="1100" dirty="0" smtClean="0"/>
            </a:br>
            <a:r>
              <a:rPr lang="ru-RU" sz="1100" dirty="0" smtClean="0"/>
              <a:t/>
            </a:r>
            <a:br>
              <a:rPr lang="ru-RU" sz="1100" dirty="0" smtClean="0"/>
            </a:br>
            <a:r>
              <a:rPr lang="ru-RU" sz="1100" dirty="0" smtClean="0"/>
              <a:t/>
            </a:r>
            <a:br>
              <a:rPr lang="ru-RU" sz="1100" dirty="0" smtClean="0"/>
            </a:br>
            <a:r>
              <a:rPr lang="ru-RU" sz="1100" dirty="0" smtClean="0"/>
              <a:t/>
            </a:r>
            <a:br>
              <a:rPr lang="ru-RU" sz="1100" dirty="0" smtClean="0"/>
            </a:br>
            <a:r>
              <a:rPr lang="ru-RU" sz="1100" dirty="0" smtClean="0"/>
              <a:t/>
            </a:r>
            <a:br>
              <a:rPr lang="ru-RU" sz="1100" dirty="0" smtClean="0"/>
            </a:br>
            <a:r>
              <a:rPr lang="ru-RU" sz="1600" dirty="0" smtClean="0"/>
              <a:t>Б</a:t>
            </a:r>
            <a:br>
              <a:rPr lang="ru-RU" sz="1600" dirty="0" smtClean="0"/>
            </a:br>
            <a:r>
              <a:rPr lang="ru-RU" sz="1600" dirty="0" smtClean="0"/>
              <a:t>К65  Концепция В.И. Вернадского о биосфере и феномене человека // Концепции современного естествознания: учеб. пособие / В.О. Голубинцев.  -  Ростов н/Д: Феникс, 2009. - раздел 6. - С.374 - 388.</a:t>
            </a:r>
            <a:endParaRPr lang="ru-RU" sz="1600" dirty="0"/>
          </a:p>
        </p:txBody>
      </p:sp>
      <p:pic>
        <p:nvPicPr>
          <p:cNvPr id="2050" name="Picture 2" descr="C:\Documents and Settings\biblio_1.BIBL_NEW_C01\Мои документы\Обзоры Вытовтова\CCF21022013_000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7685" b="29876"/>
          <a:stretch>
            <a:fillRect/>
          </a:stretch>
        </p:blipFill>
        <p:spPr bwMode="auto">
          <a:xfrm>
            <a:off x="4788024" y="404664"/>
            <a:ext cx="3816424" cy="5879356"/>
          </a:xfrm>
          <a:prstGeom prst="rect">
            <a:avLst/>
          </a:prstGeom>
          <a:noFill/>
        </p:spPr>
      </p:pic>
      <p:pic>
        <p:nvPicPr>
          <p:cNvPr id="2051" name="Picture 3" descr="C:\Documents and Settings\biblio_1.BIBL_NEW_C01\Мои документы\Обзоры Вытовтова\CCF21022013_00002.jpg"/>
          <p:cNvPicPr>
            <a:picLocks noChangeAspect="1" noChangeArrowheads="1"/>
          </p:cNvPicPr>
          <p:nvPr/>
        </p:nvPicPr>
        <p:blipFill>
          <a:blip r:embed="rId3" cstate="print"/>
          <a:srcRect l="3654" t="6818" r="40020" b="35915"/>
          <a:stretch>
            <a:fillRect/>
          </a:stretch>
        </p:blipFill>
        <p:spPr bwMode="auto">
          <a:xfrm rot="20663519">
            <a:off x="831729" y="1865904"/>
            <a:ext cx="3960440" cy="4320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3454152" cy="1162050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effectLst/>
              </a:rPr>
              <a:t>Е-0</a:t>
            </a:r>
            <a:br>
              <a:rPr lang="ru-RU" sz="1400" b="1" dirty="0" smtClean="0">
                <a:solidFill>
                  <a:schemeClr val="bg1"/>
                </a:solidFill>
                <a:effectLst/>
              </a:rPr>
            </a:br>
            <a:r>
              <a:rPr lang="ru-RU" sz="1400" b="1" dirty="0" smtClean="0">
                <a:solidFill>
                  <a:schemeClr val="bg1"/>
                </a:solidFill>
                <a:effectLst/>
              </a:rPr>
              <a:t>В35 Вернадский В.И. Размышления натуралиста. Пространство и время в неживой  и живой природе / В.И.Вернадский. - М.: Наука, 1975.-174 с.</a:t>
            </a:r>
            <a:endParaRPr lang="ru-RU" sz="14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611560" y="1772816"/>
            <a:ext cx="3672408" cy="4572000"/>
          </a:xfrm>
        </p:spPr>
        <p:txBody>
          <a:bodyPr>
            <a:noAutofit/>
          </a:bodyPr>
          <a:lstStyle/>
          <a:p>
            <a:pPr algn="just"/>
            <a:r>
              <a:rPr lang="ru-RU" sz="1800" b="1" dirty="0" smtClean="0">
                <a:solidFill>
                  <a:schemeClr val="bg1"/>
                </a:solidFill>
              </a:rPr>
              <a:t>В книге включены ранее не опубликованные работы методологического, историко- научного и науковедческого характера. В этой  первой книге рассматриваются проблемы пространства, времени и симметрии в неживой и живой природе. Содержит серию рукописных работ, посвященных проблеме пространства и времени в физико- математических и геологических науках</a:t>
            </a:r>
            <a:endParaRPr lang="ru-RU" sz="18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Documents and Settings\biblio_1.BIBL_NEW_C01\Мои документы\Обзоры Вытовтова\CCF19022013_000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-212" r="22122" b="12864"/>
          <a:stretch>
            <a:fillRect/>
          </a:stretch>
        </p:blipFill>
        <p:spPr bwMode="auto">
          <a:xfrm>
            <a:off x="5220072" y="692696"/>
            <a:ext cx="3488042" cy="5544616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"/>
            <a:ext cx="8496944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 smtClean="0">
              <a:latin typeface="Arial Black" pitchFamily="34" charset="0"/>
            </a:endParaRPr>
          </a:p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itchFamily="34" charset="0"/>
              </a:rPr>
              <a:t>Владимир Иванович Вернадский </a:t>
            </a:r>
          </a:p>
          <a:p>
            <a:pPr algn="just"/>
            <a:endParaRPr lang="ru-RU" sz="2000" dirty="0" smtClean="0">
              <a:latin typeface="Arial Black" pitchFamily="34" charset="0"/>
            </a:endParaRPr>
          </a:p>
          <a:p>
            <a:pPr algn="just"/>
            <a:r>
              <a:rPr lang="ru-RU" b="1" cap="all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(</a:t>
            </a:r>
            <a:r>
              <a:rPr lang="ru-RU" sz="2000" b="1" cap="all" dirty="0" smtClean="0">
                <a:solidFill>
                  <a:schemeClr val="tx2"/>
                </a:solidFill>
                <a:latin typeface="Book Antiqua" pitchFamily="18" charset="0"/>
                <a:ea typeface="+mj-ea"/>
                <a:cs typeface="Arial" pitchFamily="34" charset="0"/>
              </a:rPr>
              <a:t>28 февраля (12 марта) 1863, Санкт-Петербург — 6 января 1945, Москва).</a:t>
            </a:r>
          </a:p>
          <a:p>
            <a:pPr algn="just"/>
            <a:endParaRPr lang="ru-RU" sz="2000" b="1" cap="all" dirty="0" smtClean="0">
              <a:solidFill>
                <a:schemeClr val="tx2"/>
              </a:solidFill>
              <a:latin typeface="Book Antiqua" pitchFamily="18" charset="0"/>
              <a:ea typeface="+mj-ea"/>
              <a:cs typeface="Arial" pitchFamily="34" charset="0"/>
            </a:endParaRPr>
          </a:p>
          <a:p>
            <a:pPr algn="just"/>
            <a:r>
              <a:rPr lang="ru-RU" sz="2000" b="1" cap="all" dirty="0" smtClean="0">
                <a:solidFill>
                  <a:schemeClr val="tx2"/>
                </a:solidFill>
                <a:latin typeface="Book Antiqua" pitchFamily="18" charset="0"/>
                <a:ea typeface="+mj-ea"/>
                <a:cs typeface="Arial" pitchFamily="34" charset="0"/>
              </a:rPr>
              <a:t>Русский и советский естествоиспытатель, мыслитель и общественный деятель XX века. Академик Императорской Санкт-Петербургской академии наук, один из основателей и первый президент Украинской академии наук. Создатель многих научных школ. Один из представителей русского космизма; создатель науки биогеохимии.</a:t>
            </a:r>
          </a:p>
          <a:p>
            <a:pPr algn="just"/>
            <a:endParaRPr lang="ru-RU" sz="2000" b="1" cap="all" dirty="0" smtClean="0">
              <a:solidFill>
                <a:schemeClr val="tx2"/>
              </a:solidFill>
              <a:latin typeface="Book Antiqua" pitchFamily="18" charset="0"/>
              <a:ea typeface="+mj-ea"/>
              <a:cs typeface="Arial" pitchFamily="34" charset="0"/>
            </a:endParaRPr>
          </a:p>
          <a:p>
            <a:pPr algn="just"/>
            <a:r>
              <a:rPr lang="ru-RU" sz="2000" b="1" cap="all" dirty="0" smtClean="0">
                <a:solidFill>
                  <a:schemeClr val="tx2"/>
                </a:solidFill>
                <a:latin typeface="Book Antiqua" pitchFamily="18" charset="0"/>
                <a:ea typeface="+mj-ea"/>
                <a:cs typeface="Arial" pitchFamily="34" charset="0"/>
              </a:rPr>
              <a:t>В круг его интересов входили геология и кристаллография, минералогия и геохимия, организаторская деятельность в науке и общественная деятельность, радиогеология и биология, биогеохимия и философия. Лауреат Сталинской премии I степени.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3312368" cy="1330472"/>
          </a:xfrm>
        </p:spPr>
        <p:txBody>
          <a:bodyPr>
            <a:normAutofit fontScale="90000"/>
          </a:bodyPr>
          <a:lstStyle/>
          <a:p>
            <a:r>
              <a:rPr lang="ru-RU" sz="1100" dirty="0" smtClean="0"/>
              <a:t/>
            </a:r>
            <a:br>
              <a:rPr lang="ru-RU" sz="1100" dirty="0" smtClean="0"/>
            </a:br>
            <a:r>
              <a:rPr lang="ru-RU" sz="1100" dirty="0" smtClean="0"/>
              <a:t/>
            </a:r>
            <a:br>
              <a:rPr lang="ru-RU" sz="1100" dirty="0" smtClean="0"/>
            </a:br>
            <a:r>
              <a:rPr lang="ru-RU" sz="1100" dirty="0" smtClean="0"/>
              <a:t/>
            </a:r>
            <a:br>
              <a:rPr lang="ru-RU" sz="1100" dirty="0" smtClean="0"/>
            </a:br>
            <a:r>
              <a:rPr lang="ru-RU" sz="1100" dirty="0" smtClean="0"/>
              <a:t/>
            </a:r>
            <a:br>
              <a:rPr lang="ru-RU" sz="1100" dirty="0" smtClean="0"/>
            </a:br>
            <a:r>
              <a:rPr lang="ru-RU" sz="1600" b="1" dirty="0" smtClean="0">
                <a:solidFill>
                  <a:schemeClr val="bg1"/>
                </a:solidFill>
                <a:effectLst/>
              </a:rPr>
              <a:t>Соколов М.С. Биосферология В.И. Вернадского- безальтернативная стратегия выживания человечества в 21 веке / М.С.Соколов // Агрохимия. - 2012. -№ 7. - С 3 - 9.</a:t>
            </a:r>
            <a:endParaRPr lang="ru-RU" sz="16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395536" y="2132856"/>
            <a:ext cx="3456384" cy="4464496"/>
          </a:xfrm>
        </p:spPr>
        <p:txBody>
          <a:bodyPr>
            <a:noAutofit/>
          </a:bodyPr>
          <a:lstStyle/>
          <a:p>
            <a:pPr algn="just"/>
            <a:r>
              <a:rPr lang="ru-RU" sz="1600" b="1" dirty="0" smtClean="0">
                <a:solidFill>
                  <a:schemeClr val="bg1"/>
                </a:solidFill>
              </a:rPr>
              <a:t>В журнале Агрохимия за 2012 год, в статье «Биосферология В.И. Вернадского – безальтернативная стратегия выживания человечества в 21 веке», рассмотрены  основные положения биосферологии 21 века -  теоретического фундамента созидательной деятельности человечества и части научно- технического прогресса, направленной на практически значимые глобальные и региональные экологические преобразования, на эффективные меры по реализации энергоресурсосберегающих и  безотходных технологий.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Documents and Settings\biblio_1.BIBL_NEW_C01\Мои документы\Бондаренко О.Ф\Мои рисунки\ControlCenter3\Scan\CCF18032013_00000.jpg"/>
          <p:cNvPicPr>
            <a:picLocks noChangeAspect="1" noChangeArrowheads="1"/>
          </p:cNvPicPr>
          <p:nvPr/>
        </p:nvPicPr>
        <p:blipFill>
          <a:blip r:embed="rId2" cstate="print"/>
          <a:srcRect r="3636" b="2750"/>
          <a:stretch>
            <a:fillRect/>
          </a:stretch>
        </p:blipFill>
        <p:spPr bwMode="auto">
          <a:xfrm rot="21032313">
            <a:off x="4350531" y="286703"/>
            <a:ext cx="3944747" cy="5516775"/>
          </a:xfrm>
          <a:prstGeom prst="rect">
            <a:avLst/>
          </a:prstGeom>
          <a:noFill/>
        </p:spPr>
      </p:pic>
      <p:pic>
        <p:nvPicPr>
          <p:cNvPr id="1026" name="Picture 2" descr="C:\Documents and Settings\biblio_1.BIBL_NEW_C01\Мои документы\Обзоры Вытовтова\CCF19022013_0000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r="10356" b="3418"/>
          <a:stretch>
            <a:fillRect/>
          </a:stretch>
        </p:blipFill>
        <p:spPr bwMode="auto">
          <a:xfrm rot="12019426">
            <a:off x="5343469" y="2023293"/>
            <a:ext cx="3204487" cy="456798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4248472" cy="1008112"/>
          </a:xfrm>
        </p:spPr>
        <p:txBody>
          <a:bodyPr>
            <a:normAutofit fontScale="90000"/>
          </a:bodyPr>
          <a:lstStyle/>
          <a:p>
            <a:r>
              <a:rPr lang="ru-RU" sz="1100" dirty="0" smtClean="0"/>
              <a:t/>
            </a:r>
            <a:br>
              <a:rPr lang="ru-RU" sz="1100" dirty="0" smtClean="0"/>
            </a:br>
            <a:r>
              <a:rPr lang="ru-RU" sz="1100" dirty="0" smtClean="0"/>
              <a:t/>
            </a:r>
            <a:br>
              <a:rPr lang="ru-RU" sz="1100" dirty="0" smtClean="0"/>
            </a:br>
            <a:r>
              <a:rPr lang="ru-RU" sz="1100" dirty="0" smtClean="0"/>
              <a:t/>
            </a:r>
            <a:br>
              <a:rPr lang="ru-RU" sz="1100" dirty="0" smtClean="0"/>
            </a:br>
            <a:r>
              <a:rPr lang="ru-RU" sz="1100" dirty="0" smtClean="0"/>
              <a:t/>
            </a:r>
            <a:br>
              <a:rPr lang="ru-RU" sz="1100" dirty="0" smtClean="0"/>
            </a:br>
            <a:r>
              <a:rPr lang="ru-RU" sz="1100" dirty="0" smtClean="0"/>
              <a:t> </a:t>
            </a:r>
            <a:r>
              <a:rPr lang="ru-RU" sz="1600" b="1" dirty="0" smtClean="0">
                <a:solidFill>
                  <a:schemeClr val="bg1"/>
                </a:solidFill>
                <a:effectLst/>
              </a:rPr>
              <a:t>Леонтович Альтернатива Вернадского / А. Леонтович // Поиск.- 2013.- 1 февраля.</a:t>
            </a:r>
            <a:endParaRPr lang="ru-RU" sz="16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323528" y="1700808"/>
            <a:ext cx="4176464" cy="4572000"/>
          </a:xfrm>
        </p:spPr>
        <p:txBody>
          <a:bodyPr>
            <a:normAutofit/>
          </a:bodyPr>
          <a:lstStyle/>
          <a:p>
            <a:pPr algn="just"/>
            <a:r>
              <a:rPr lang="ru-RU" sz="1100" dirty="0" smtClean="0"/>
              <a:t> </a:t>
            </a:r>
            <a:r>
              <a:rPr lang="ru-RU" sz="1600" b="1" dirty="0" smtClean="0">
                <a:solidFill>
                  <a:schemeClr val="bg1"/>
                </a:solidFill>
              </a:rPr>
              <a:t>В этом году исполняется 150 лет со дня рождения  В.И. Вернадского. О том как его наследие влияет на развитие содержания современного школьного  образования, размышляет Александр Леонтович, кандидат психологических наук, председатель  общероссийского общественного движения творческих педагогов  «Исследователь», директор  Дома  научно – технического  творчества молодёжи Московского городского дворца детского (юношеского) творчества. Всероссийский конкурс исследовательских работ им. В.И.Вернадского можно по праву считать инновационной системой. </a:t>
            </a:r>
          </a:p>
          <a:p>
            <a:endParaRPr lang="ru-RU" sz="1100" dirty="0" smtClean="0">
              <a:solidFill>
                <a:schemeClr val="bg1"/>
              </a:solidFill>
            </a:endParaRPr>
          </a:p>
          <a:p>
            <a:endParaRPr lang="ru-RU" sz="1100" dirty="0" smtClean="0">
              <a:solidFill>
                <a:schemeClr val="bg1"/>
              </a:solidFill>
            </a:endParaRPr>
          </a:p>
          <a:p>
            <a:endParaRPr lang="ru-RU" sz="1100" dirty="0" smtClean="0"/>
          </a:p>
          <a:p>
            <a:endParaRPr lang="ru-RU" sz="1100" dirty="0" smtClean="0"/>
          </a:p>
          <a:p>
            <a:endParaRPr lang="ru-RU" sz="1100" dirty="0" smtClean="0"/>
          </a:p>
          <a:p>
            <a:endParaRPr lang="ru-RU" sz="1100" dirty="0" smtClean="0"/>
          </a:p>
          <a:p>
            <a:endParaRPr lang="ru-RU" sz="1100" dirty="0" smtClean="0"/>
          </a:p>
          <a:p>
            <a:endParaRPr lang="ru-RU" sz="1100" dirty="0" smtClean="0"/>
          </a:p>
          <a:p>
            <a:endParaRPr lang="ru-RU" sz="1100" dirty="0"/>
          </a:p>
        </p:txBody>
      </p:sp>
      <p:pic>
        <p:nvPicPr>
          <p:cNvPr id="2050" name="Picture 2" descr="C:\Documents and Settings\biblio_1.BIBL_NEW_C01\Мои документы\Обзоры Вытовтова\CCF21022013_000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4563" t="-1379" r="8207" b="9102"/>
          <a:stretch>
            <a:fillRect/>
          </a:stretch>
        </p:blipFill>
        <p:spPr bwMode="auto">
          <a:xfrm rot="558059">
            <a:off x="4832239" y="1338155"/>
            <a:ext cx="3936126" cy="4968552"/>
          </a:xfrm>
          <a:prstGeom prst="flowChartPredefinedProcess">
            <a:avLst/>
          </a:prstGeom>
          <a:noFill/>
          <a:effectLst>
            <a:reflection blurRad="6350" stA="50000" endA="295" endPos="920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631264"/>
            <a:ext cx="3904084" cy="6038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395536" y="1096283"/>
            <a:ext cx="432048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«...Все человечество, вместе взятое,— писал Вернадский,— представляет ничтожную массу вещества планеты. Мощь его связана не с его материей, но с его мозгом, с его разумом и направленным этим разумом его трудом... Ноосфера есть новое геологическое явление на нашей планете. В ней впервые человек становится крупнейшей геологической силой. Он может и должен перестраивать своим трудом и мыслью область своей жизни...»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79512" y="-17081"/>
            <a:ext cx="8784976" cy="683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Именем Вернадского названы:</a:t>
            </a:r>
          </a:p>
          <a:p>
            <a:pPr marL="177800" marR="0" lvl="0" indent="-177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Государственный геологический музей (Москва);</a:t>
            </a:r>
          </a:p>
          <a:p>
            <a:pPr marL="177800" marR="0" lvl="0" indent="-177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Всероссийский народный университет биосферных знаний (Москва);</a:t>
            </a:r>
          </a:p>
          <a:p>
            <a:pPr marL="177800" marR="0" lvl="0" indent="-177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Национальная библиотека Академии наук Украины;</a:t>
            </a:r>
          </a:p>
          <a:p>
            <a:pPr marL="177800" marR="0" lvl="0" indent="-177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Институт геохимии и аналитической химии РАН (Москва);</a:t>
            </a:r>
          </a:p>
          <a:p>
            <a:pPr marL="177800" marR="0" lvl="0" indent="-177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Институт общей и неорганической химии Национальной академии наук Украины; </a:t>
            </a:r>
          </a:p>
          <a:p>
            <a:pPr marL="177800" marR="0" lvl="0" indent="-177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Музей биосферы в Петербургском отделении истории естествознания и техники РАН;</a:t>
            </a:r>
          </a:p>
          <a:p>
            <a:pPr marL="177800" marR="0" lvl="0" indent="-177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Студенческий социологический центр “Ноосфера” (МГТУ им. Н.Э.Баумана);</a:t>
            </a:r>
          </a:p>
          <a:p>
            <a:pPr marL="177800" marR="0" lvl="0" indent="-177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Кратер на обратной стороне Луны;</a:t>
            </a:r>
          </a:p>
          <a:p>
            <a:pPr marL="177800" marR="0" lvl="0" indent="-177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Пик в бассейне реки Подкаменная Тунгуска;</a:t>
            </a:r>
          </a:p>
          <a:p>
            <a:pPr marL="177800" marR="0" lvl="0" indent="-177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Гора на острове Парамушир (Курильские острова);</a:t>
            </a:r>
          </a:p>
          <a:p>
            <a:pPr marL="177800" marR="0" lvl="0" indent="-177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Подлёдные горы в Восточной Антарктиде;</a:t>
            </a:r>
          </a:p>
          <a:p>
            <a:pPr marL="177800" marR="0" lvl="0" indent="-177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Подводный вулкан в Атлантическом океане;</a:t>
            </a:r>
          </a:p>
          <a:p>
            <a:pPr marL="177800" marR="0" lvl="0" indent="-177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Минерал вернадит;</a:t>
            </a:r>
          </a:p>
          <a:p>
            <a:pPr marL="177800" marR="0" lvl="0" indent="-177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Диатомовая водоросль;</a:t>
            </a:r>
          </a:p>
          <a:p>
            <a:pPr marL="177800" marR="0" lvl="0" indent="-177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Рудник в районе озера Байкал;</a:t>
            </a:r>
          </a:p>
          <a:p>
            <a:pPr marL="177800" marR="0" lvl="0" indent="-177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Станция метро “Проспект Вернадского” в Москве;</a:t>
            </a:r>
          </a:p>
          <a:p>
            <a:pPr marL="177800" marR="0" lvl="0" indent="-177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Станция Вернадовка Казанской железной дороги;</a:t>
            </a:r>
          </a:p>
          <a:p>
            <a:pPr marL="177800" marR="0" lvl="0" indent="-177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Село Вернадовка близ Симферополя;</a:t>
            </a:r>
          </a:p>
          <a:p>
            <a:pPr marL="177800" marR="0" lvl="0" indent="-177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Научно-исследовательское судно Академии Наук Украины “Академик Вернадский”;</a:t>
            </a:r>
          </a:p>
          <a:p>
            <a:pPr marL="177800" marR="0" lvl="0" indent="-177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Украинская научная станция в Антарктиде;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260648"/>
            <a:ext cx="8568952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ru-RU" sz="1000" dirty="0" smtClean="0">
              <a:latin typeface="Arial" pitchFamily="34" charset="0"/>
            </a:endParaRPr>
          </a:p>
          <a:p>
            <a:pPr marL="88900" lvl="0" indent="-88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Пароход Камского речного пароходства “Геолог Вернадский”;</a:t>
            </a:r>
          </a:p>
          <a:p>
            <a:pPr marL="88900" lvl="0" indent="-88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Проспект в Москве;</a:t>
            </a:r>
          </a:p>
          <a:p>
            <a:pPr marL="88900" lvl="0" indent="-88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Проспект в Киеве; </a:t>
            </a:r>
          </a:p>
          <a:p>
            <a:pPr marL="88900" lvl="0" indent="-88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Проспект в Симферополе;</a:t>
            </a:r>
          </a:p>
          <a:p>
            <a:pPr marL="88900" lvl="0" indent="-88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Таврический национальный университет. </a:t>
            </a:r>
          </a:p>
          <a:p>
            <a:pPr marL="88900" lvl="0" indent="-88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Неправительственный экологический фонд, учредивший в 1997 медаль им. Вернадского “За вклад в устойчивое развитие” за выдающиеся научные работы в области минералогии, геохимии и космохимии АН России и АН Украины с присуждением премии им. В. И. Вернадского.</a:t>
            </a:r>
          </a:p>
          <a:p>
            <a:pPr marL="88900" lvl="0" indent="-88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Золотая медаль им. В. И. Вернадского - учреждена Академией наук России. Присуждается за выдающиеся научные работы в области наук о Земле.</a:t>
            </a:r>
          </a:p>
          <a:p>
            <a:pPr marL="88900" lvl="0" indent="-88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 Президиуме АН России существует Комиссия по разработке творческого наследия академика В. И. Вернадского, которая издает свой “Бюллетень”.</a:t>
            </a:r>
          </a:p>
          <a:p>
            <a:pPr marL="88900" lvl="0" indent="-8890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Золотая медаль им. В. И. Вернадского— высшая награда Национальной Академии наук Украины. Присуждается за выдающиеся достижения в области естественных, технических и </a:t>
            </a:r>
            <a:r>
              <a:rPr lang="ru-RU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социо-гуманитарных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наук, научные труды, открытия и изобретения, имеющие важное научное и практическое значение и утверждают авторитет украинской науки. Присуждается ежегодно ко дню рождения академика В. И.Вернадского - 12 марта двум </a:t>
            </a:r>
            <a:r>
              <a:rPr lang="ru-RU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учëным</a:t>
            </a: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одному украинскому и одному зарубежному.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179512" y="548680"/>
            <a:ext cx="4608512" cy="4896544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Arial" pitchFamily="34" charset="0"/>
                <a:cs typeface="Arial" pitchFamily="34" charset="0"/>
              </a:rPr>
              <a:t>В  Киеве, в Национальной библиотеке академии наук Украины имени В.И. Вернадского, 11 марта 2013 года был торжественно открыт бюст основателя Украинской академии наук (в настоящее время Национальная академия наук Украины, НАНУ) - академика Владимира Ивановича Вернадского.  </a:t>
            </a:r>
            <a:endParaRPr lang="ru-RU" sz="1800" b="1" dirty="0" smtClean="0">
              <a:latin typeface="Arial" pitchFamily="34" charset="0"/>
              <a:cs typeface="Arial" pitchFamily="34" charset="0"/>
            </a:endParaRPr>
          </a:p>
          <a:p>
            <a:endParaRPr lang="ru-RU" sz="18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800" b="1" dirty="0" smtClean="0">
                <a:latin typeface="Arial" pitchFamily="34" charset="0"/>
                <a:cs typeface="Arial" pitchFamily="34" charset="0"/>
              </a:rPr>
              <a:t>Мероприятие </a:t>
            </a:r>
            <a:r>
              <a:rPr lang="ru-RU" sz="1800" b="1" dirty="0" smtClean="0">
                <a:latin typeface="Arial" pitchFamily="34" charset="0"/>
                <a:cs typeface="Arial" pitchFamily="34" charset="0"/>
              </a:rPr>
              <a:t>было приурочено к 150-летию со дня рождения выдающегося ученого и мыслителя.</a:t>
            </a:r>
            <a:endParaRPr lang="ru-RU" sz="1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932040" y="260648"/>
            <a:ext cx="3528392" cy="5260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0000" endA="300" endPos="55500" dist="101600" dir="5400000" sy="-100000" algn="bl" rotWithShape="0"/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467544" y="404664"/>
            <a:ext cx="4320480" cy="6192688"/>
          </a:xfrm>
        </p:spPr>
        <p:txBody>
          <a:bodyPr>
            <a:normAutofit lnSpcReduction="10000"/>
          </a:bodyPr>
          <a:lstStyle/>
          <a:p>
            <a:endParaRPr lang="ru-RU" dirty="0" smtClean="0"/>
          </a:p>
          <a:p>
            <a:pPr algn="just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13 марта в Симферополе на здании, расположенному по адресу улица Долгоруковская, 2, состоялась торжественная церемония открытия памятной доски крупнейшему ученому XX века, основоположнику комплекса современных наук о Земле, выдающемуся общественному деятелю, Президенту Украинской Академии наук, ректору Таврического университета Владимиру Вернадскому. </a:t>
            </a:r>
          </a:p>
          <a:p>
            <a:pPr algn="just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Памятная доска была открыта в рамках празднования 150-летия со дня рождения В.Вернадского. </a:t>
            </a:r>
          </a:p>
          <a:p>
            <a:pPr algn="just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На ней увековечена надпись: «В этом здании с 4 по 9 ноября 1920 года проходил VII съезд Таврической Научной Ассоциации, на котором выступил  с пленарным докладом президент Украинской академии наук, ректор Таврического университета, академик Владимир Иванович Вернадский».</a:t>
            </a:r>
          </a:p>
          <a:p>
            <a:pPr algn="just"/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220072" y="404664"/>
            <a:ext cx="3096344" cy="5277859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56886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cap="all" dirty="0" smtClean="0">
                <a:latin typeface="Book Antiqua" pitchFamily="18" charset="0"/>
                <a:cs typeface="Arial" pitchFamily="34" charset="0"/>
              </a:rPr>
              <a:t>12 марта 2013 года исполняется 150 лет со дня рождения выдающегося ученого, общественного и государственного деятеля, гуманиста, педагога и интеллигента академика</a:t>
            </a:r>
            <a:br>
              <a:rPr lang="ru-RU" sz="2700" cap="all" dirty="0" smtClean="0">
                <a:latin typeface="Book Antiqua" pitchFamily="18" charset="0"/>
                <a:cs typeface="Arial" pitchFamily="34" charset="0"/>
              </a:rPr>
            </a:br>
            <a:r>
              <a:rPr lang="ru-RU" sz="2700" cap="all" dirty="0" smtClean="0">
                <a:latin typeface="Book Antiqua" pitchFamily="18" charset="0"/>
                <a:cs typeface="Arial" pitchFamily="34" charset="0"/>
              </a:rPr>
              <a:t> В.И. Вернадского.</a:t>
            </a:r>
            <a:r>
              <a:rPr lang="ru-RU" sz="2000" cap="all" dirty="0" smtClean="0">
                <a:latin typeface="Book Antiqua" pitchFamily="18" charset="0"/>
                <a:cs typeface="Arial" pitchFamily="34" charset="0"/>
              </a:rPr>
              <a:t/>
            </a:r>
            <a:br>
              <a:rPr lang="ru-RU" sz="2000" cap="all" dirty="0" smtClean="0">
                <a:latin typeface="Book Antiqua" pitchFamily="18" charset="0"/>
                <a:cs typeface="Arial" pitchFamily="34" charset="0"/>
              </a:rPr>
            </a:br>
            <a:r>
              <a:rPr lang="ru-RU" sz="2000" cap="all" dirty="0" smtClean="0">
                <a:latin typeface="Book Antiqua" pitchFamily="18" charset="0"/>
                <a:cs typeface="Arial" pitchFamily="34" charset="0"/>
              </a:rPr>
              <a:t/>
            </a:r>
            <a:br>
              <a:rPr lang="ru-RU" sz="2000" cap="all" dirty="0" smtClean="0">
                <a:latin typeface="Book Antiqua" pitchFamily="18" charset="0"/>
                <a:cs typeface="Arial" pitchFamily="34" charset="0"/>
              </a:rPr>
            </a:br>
            <a:r>
              <a:rPr lang="ru-RU" sz="2000" cap="all" dirty="0" smtClean="0">
                <a:latin typeface="Book Antiqua" pitchFamily="18" charset="0"/>
                <a:cs typeface="Arial" pitchFamily="34" charset="0"/>
              </a:rPr>
              <a:t/>
            </a:r>
            <a:br>
              <a:rPr lang="ru-RU" sz="2000" cap="all" dirty="0" smtClean="0">
                <a:latin typeface="Book Antiqua" pitchFamily="18" charset="0"/>
                <a:cs typeface="Arial" pitchFamily="34" charset="0"/>
              </a:rPr>
            </a:br>
            <a:r>
              <a:rPr lang="ru-RU" sz="2000" cap="all" dirty="0" smtClean="0">
                <a:latin typeface="Book Antiqua" pitchFamily="18" charset="0"/>
                <a:cs typeface="Arial" pitchFamily="34" charset="0"/>
              </a:rPr>
              <a:t>Академик В.И. Вернадский по праву считается основателем геохимии и биогеохимии, радиогеологии, учения о биосфере и ноосфере. Это был глубокий мыслитель, знающий натуралист и высокоморальный человек, оказавший огромное влияние на развитие отечественной мировой науки и культуры. Он прожил большую жизнь, полную напряженной творческой работы, в значение и необходимость которой он глубоко верил.</a:t>
            </a:r>
            <a:endParaRPr lang="ru-RU" sz="2000" cap="all" dirty="0">
              <a:latin typeface="Book Antiqua" pitchFamily="18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88640"/>
            <a:ext cx="8640960" cy="6580112"/>
          </a:xfrm>
        </p:spPr>
        <p:txBody>
          <a:bodyPr>
            <a:noAutofit/>
          </a:bodyPr>
          <a:lstStyle/>
          <a:p>
            <a:pPr marL="355600"/>
            <a:r>
              <a:rPr lang="ru-RU" sz="1800" b="1" dirty="0" smtClean="0">
                <a:latin typeface="Bookman Old Style" pitchFamily="18" charset="0"/>
              </a:rPr>
              <a:t/>
            </a:r>
            <a:br>
              <a:rPr lang="ru-RU" sz="1800" b="1" dirty="0" smtClean="0">
                <a:latin typeface="Bookman Old Style" pitchFamily="18" charset="0"/>
              </a:rPr>
            </a:br>
            <a:r>
              <a:rPr lang="ru-RU" sz="1800" b="1" dirty="0" smtClean="0">
                <a:latin typeface="Bookman Old Style" pitchFamily="18" charset="0"/>
              </a:rPr>
              <a:t/>
            </a:r>
            <a:br>
              <a:rPr lang="ru-RU" sz="1800" b="1" dirty="0" smtClean="0">
                <a:latin typeface="Bookman Old Style" pitchFamily="18" charset="0"/>
              </a:rPr>
            </a:br>
            <a:r>
              <a:rPr lang="ru-RU" sz="1800" b="1" dirty="0" smtClean="0">
                <a:latin typeface="Bookman Old Style" pitchFamily="18" charset="0"/>
              </a:rPr>
              <a:t/>
            </a:r>
            <a:br>
              <a:rPr lang="ru-RU" sz="1800" b="1" dirty="0" smtClean="0">
                <a:latin typeface="Bookman Old Style" pitchFamily="18" charset="0"/>
              </a:rPr>
            </a:br>
            <a:r>
              <a:rPr lang="ru-RU" sz="1800" b="1" dirty="0" smtClean="0">
                <a:latin typeface="Bookman Old Style" pitchFamily="18" charset="0"/>
              </a:rPr>
              <a:t/>
            </a:r>
            <a:br>
              <a:rPr lang="ru-RU" sz="1800" b="1" dirty="0" smtClean="0">
                <a:latin typeface="Bookman Old Style" pitchFamily="18" charset="0"/>
              </a:rPr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2400" b="1" dirty="0" smtClean="0">
                <a:latin typeface="Bookman Old Style" pitchFamily="18" charset="0"/>
              </a:rPr>
              <a:t>Это интересно: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2000" b="1" dirty="0" smtClean="0">
                <a:latin typeface="Book Antiqua" pitchFamily="18" charset="0"/>
              </a:rPr>
              <a:t>Вернадский впервые показал, что биосфера - закономерный результат развития нашей планеты, её верхней области земной коры. Живые организмы в биосфере - не случайные гости, а часть закономерной организованности. </a:t>
            </a:r>
            <a:br>
              <a:rPr lang="ru-RU" sz="2000" b="1" dirty="0" smtClean="0">
                <a:latin typeface="Book Antiqua" pitchFamily="18" charset="0"/>
              </a:rPr>
            </a:br>
            <a:r>
              <a:rPr lang="ru-RU" sz="2000" b="1" dirty="0" smtClean="0">
                <a:latin typeface="Book Antiqua" pitchFamily="18" charset="0"/>
              </a:rPr>
              <a:t/>
            </a:r>
            <a:br>
              <a:rPr lang="ru-RU" sz="2000" b="1" dirty="0" smtClean="0">
                <a:latin typeface="Book Antiqua" pitchFamily="18" charset="0"/>
              </a:rPr>
            </a:br>
            <a:r>
              <a:rPr lang="ru-RU" sz="2000" b="1" dirty="0" smtClean="0">
                <a:latin typeface="Book Antiqua" pitchFamily="18" charset="0"/>
              </a:rPr>
              <a:t> Вернадский верил в беспредельную силу человеческого разума, настаивал на глубоком знании и уважении законов Природы - осознание Земли как ЖИВОЙ ПЛАНЕТЫ. </a:t>
            </a:r>
            <a:br>
              <a:rPr lang="ru-RU" sz="2000" b="1" dirty="0" smtClean="0">
                <a:latin typeface="Book Antiqua" pitchFamily="18" charset="0"/>
              </a:rPr>
            </a:br>
            <a:r>
              <a:rPr lang="ru-RU" sz="2000" b="1" dirty="0" smtClean="0">
                <a:latin typeface="Book Antiqua" pitchFamily="18" charset="0"/>
              </a:rPr>
              <a:t/>
            </a:r>
            <a:br>
              <a:rPr lang="ru-RU" sz="2000" b="1" dirty="0" smtClean="0">
                <a:latin typeface="Book Antiqua" pitchFamily="18" charset="0"/>
              </a:rPr>
            </a:br>
            <a:r>
              <a:rPr lang="ru-RU" sz="2000" b="1" dirty="0" smtClean="0">
                <a:latin typeface="Book Antiqua" pitchFamily="18" charset="0"/>
              </a:rPr>
              <a:t>Учёный акцентировал внимание на опасности неблагоприятного воздействия экологических факторов на природную среду и население, предостерегал: "человек разрушит мир скорее, чем научится в нём жить". </a:t>
            </a:r>
            <a:br>
              <a:rPr lang="ru-RU" sz="2000" b="1" dirty="0" smtClean="0">
                <a:latin typeface="Book Antiqua" pitchFamily="18" charset="0"/>
              </a:rPr>
            </a:br>
            <a:r>
              <a:rPr lang="ru-RU" sz="2000" b="1" dirty="0" smtClean="0">
                <a:latin typeface="Book Antiqua" pitchFamily="18" charset="0"/>
              </a:rPr>
              <a:t/>
            </a:r>
            <a:br>
              <a:rPr lang="ru-RU" sz="2000" b="1" dirty="0" smtClean="0">
                <a:latin typeface="Book Antiqua" pitchFamily="18" charset="0"/>
              </a:rPr>
            </a:br>
            <a:r>
              <a:rPr lang="ru-RU" sz="2000" b="1" dirty="0" smtClean="0">
                <a:latin typeface="Book Antiqua" pitchFamily="18" charset="0"/>
              </a:rPr>
              <a:t>Вернадский знал, как избежать самоуничтожения человечества, говорил о необходимости продуманной стратегии обеспечения экологической безопасности, что сейчас особенно актуально. </a:t>
            </a:r>
            <a:r>
              <a:rPr lang="ru-RU" sz="2200" b="1" dirty="0" smtClean="0">
                <a:latin typeface="Book Antiqua" pitchFamily="18" charset="0"/>
              </a:rPr>
              <a:t/>
            </a:r>
            <a:br>
              <a:rPr lang="ru-RU" sz="2200" b="1" dirty="0" smtClean="0">
                <a:latin typeface="Book Antiqua" pitchFamily="18" charset="0"/>
              </a:rPr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endParaRPr lang="ru-RU" sz="2000" b="1" dirty="0" smtClean="0"/>
          </a:p>
        </p:txBody>
      </p:sp>
      <p:sp>
        <p:nvSpPr>
          <p:cNvPr id="5" name="4-конечная звезда 4"/>
          <p:cNvSpPr/>
          <p:nvPr/>
        </p:nvSpPr>
        <p:spPr>
          <a:xfrm>
            <a:off x="251520" y="692696"/>
            <a:ext cx="144016" cy="144016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4-конечная звезда 5"/>
          <p:cNvSpPr/>
          <p:nvPr/>
        </p:nvSpPr>
        <p:spPr>
          <a:xfrm>
            <a:off x="251520" y="2204864"/>
            <a:ext cx="144016" cy="144016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4-конечная звезда 6"/>
          <p:cNvSpPr/>
          <p:nvPr/>
        </p:nvSpPr>
        <p:spPr>
          <a:xfrm>
            <a:off x="251520" y="3429000"/>
            <a:ext cx="144016" cy="144016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4-конечная звезда 7"/>
          <p:cNvSpPr/>
          <p:nvPr/>
        </p:nvSpPr>
        <p:spPr>
          <a:xfrm>
            <a:off x="179512" y="4941168"/>
            <a:ext cx="144016" cy="144016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 txBox="1">
            <a:spLocks/>
          </p:cNvSpPr>
          <p:nvPr/>
        </p:nvSpPr>
        <p:spPr>
          <a:xfrm>
            <a:off x="467544" y="188640"/>
            <a:ext cx="8229600" cy="6264696"/>
          </a:xfrm>
          <a:prstGeom prst="rect">
            <a:avLst/>
          </a:prstGeom>
        </p:spPr>
        <p:txBody>
          <a:bodyPr vert="horz" anchor="ctr">
            <a:normAutofit fontScale="85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</a:t>
            </a:r>
          </a:p>
          <a:p>
            <a:pPr marL="444500" marR="0" lvl="0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lang="ru-RU" sz="2400" b="1" cap="small" dirty="0" smtClean="0">
                <a:solidFill>
                  <a:schemeClr val="tx2"/>
                </a:solidFill>
                <a:latin typeface="Book Antiqua" pitchFamily="18" charset="0"/>
                <a:ea typeface="+mj-ea"/>
                <a:cs typeface="+mj-cs"/>
              </a:rPr>
              <a:t>Говорят, что В. И. Вернадский - последний энциклопедист в истории человечества. Он владел основными европейскими языками. В.И.Вернадский продемонстрировал нам образец системной энциклопедичности, когда каждый новый факт словно ложится на заранее известную полочку и становится основанием для эмпирических обобщений - особого метода научного познания, которым широко пользовался ученый и который привел его к знаковым открытиям - созданию биохимии, биогеохимии, концепции ноосферы. </a:t>
            </a:r>
            <a:br>
              <a:rPr lang="ru-RU" sz="2400" b="1" cap="small" dirty="0" smtClean="0">
                <a:solidFill>
                  <a:schemeClr val="tx2"/>
                </a:solidFill>
                <a:latin typeface="Book Antiqua" pitchFamily="18" charset="0"/>
                <a:ea typeface="+mj-ea"/>
                <a:cs typeface="+mj-cs"/>
              </a:rPr>
            </a:br>
            <a:r>
              <a:rPr lang="ru-RU" sz="2400" b="1" cap="small" dirty="0" smtClean="0">
                <a:solidFill>
                  <a:schemeClr val="tx2"/>
                </a:solidFill>
                <a:latin typeface="Book Antiqua" pitchFamily="18" charset="0"/>
                <a:ea typeface="+mj-ea"/>
                <a:cs typeface="+mj-cs"/>
              </a:rPr>
              <a:t/>
            </a:r>
            <a:br>
              <a:rPr lang="ru-RU" sz="2400" b="1" cap="small" dirty="0" smtClean="0">
                <a:solidFill>
                  <a:schemeClr val="tx2"/>
                </a:solidFill>
                <a:latin typeface="Book Antiqua" pitchFamily="18" charset="0"/>
                <a:ea typeface="+mj-ea"/>
                <a:cs typeface="+mj-cs"/>
              </a:rPr>
            </a:br>
            <a:r>
              <a:rPr lang="ru-RU" sz="2400" b="1" cap="small" dirty="0" smtClean="0">
                <a:solidFill>
                  <a:schemeClr val="tx2"/>
                </a:solidFill>
                <a:latin typeface="Book Antiqua" pitchFamily="18" charset="0"/>
                <a:ea typeface="+mj-ea"/>
                <a:cs typeface="+mj-cs"/>
              </a:rPr>
              <a:t>Обширный обзор, которым автор всегда предварял собственные мысли и в котором со скрупулезной тщательностью упоминал всех своих предшественников, так или иначе затрагивавших эту тему. Кажется, что главным для Вернадского было никого не забыть, высказать свое отношение к словам каждого, кто работал до него. </a:t>
            </a:r>
            <a:br>
              <a:rPr lang="ru-RU" sz="2400" b="1" cap="small" dirty="0" smtClean="0">
                <a:solidFill>
                  <a:schemeClr val="tx2"/>
                </a:solidFill>
                <a:latin typeface="Book Antiqua" pitchFamily="18" charset="0"/>
                <a:ea typeface="+mj-ea"/>
                <a:cs typeface="+mj-cs"/>
              </a:rPr>
            </a:br>
            <a:r>
              <a:rPr lang="ru-RU" sz="2400" b="1" cap="small" dirty="0" smtClean="0">
                <a:solidFill>
                  <a:schemeClr val="tx2"/>
                </a:solidFill>
                <a:latin typeface="Book Antiqua" pitchFamily="18" charset="0"/>
                <a:ea typeface="+mj-ea"/>
                <a:cs typeface="+mj-cs"/>
              </a:rPr>
              <a:t/>
            </a:r>
            <a:br>
              <a:rPr lang="ru-RU" sz="2400" b="1" cap="small" dirty="0" smtClean="0">
                <a:solidFill>
                  <a:schemeClr val="tx2"/>
                </a:solidFill>
                <a:latin typeface="Book Antiqua" pitchFamily="18" charset="0"/>
                <a:ea typeface="+mj-ea"/>
                <a:cs typeface="+mj-cs"/>
              </a:rPr>
            </a:br>
            <a:r>
              <a:rPr lang="ru-RU" sz="2400" b="1" cap="small" dirty="0" smtClean="0">
                <a:solidFill>
                  <a:schemeClr val="tx2"/>
                </a:solidFill>
                <a:latin typeface="Book Antiqua" pitchFamily="18" charset="0"/>
                <a:ea typeface="+mj-ea"/>
                <a:cs typeface="+mj-cs"/>
              </a:rPr>
              <a:t>Единственный путь к ноосфере лежит через образование.</a:t>
            </a:r>
          </a:p>
        </p:txBody>
      </p:sp>
      <p:sp>
        <p:nvSpPr>
          <p:cNvPr id="5" name="4-конечная звезда 4"/>
          <p:cNvSpPr/>
          <p:nvPr/>
        </p:nvSpPr>
        <p:spPr>
          <a:xfrm>
            <a:off x="755576" y="692696"/>
            <a:ext cx="144016" cy="144016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4-конечная звезда 5"/>
          <p:cNvSpPr/>
          <p:nvPr/>
        </p:nvSpPr>
        <p:spPr>
          <a:xfrm>
            <a:off x="683568" y="4005064"/>
            <a:ext cx="144016" cy="144016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4-конечная звезда 6"/>
          <p:cNvSpPr/>
          <p:nvPr/>
        </p:nvSpPr>
        <p:spPr>
          <a:xfrm>
            <a:off x="755576" y="6165304"/>
            <a:ext cx="144016" cy="144016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 txBox="1">
            <a:spLocks/>
          </p:cNvSpPr>
          <p:nvPr/>
        </p:nvSpPr>
        <p:spPr>
          <a:xfrm>
            <a:off x="323528" y="476672"/>
            <a:ext cx="4248472" cy="4464495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5760" marR="0" lvl="0" indent="-256032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   Отец В.И. Вернадского </a:t>
            </a: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Иван Васильевич, родился в Киеве и там же окончил университет. После заграничной командировки для усовершенствования в области политической экономии он защитил магистерскую диссертацию, затем докторскую и получил кафедру политической экономии в Киевском университете. </a:t>
            </a:r>
          </a:p>
          <a:p>
            <a:pPr marL="365760" marR="0" lvl="0" indent="-256032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    Помимо преподавательской деятельности, он  являлся главным редактором нескольких экономических журналов. Иван Васильевич хорошо знал несколько европейских языков, высоко ценил европейскую науку и культуру. Любил играть в шахматы и возглавлял Петербургский шахматный клуб.</a:t>
            </a: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260648"/>
            <a:ext cx="3978174" cy="468052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355976" y="5877272"/>
            <a:ext cx="4788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Иван Васильевич Вернадский, отец В.И.Вернадского, 1860 г.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776" y="0"/>
            <a:ext cx="3498560" cy="479715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5" name="TextBox 4"/>
          <p:cNvSpPr txBox="1"/>
          <p:nvPr/>
        </p:nvSpPr>
        <p:spPr>
          <a:xfrm>
            <a:off x="611560" y="5661248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В.И. Вернадский с сестрами </a:t>
            </a:r>
          </a:p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Екатериной и Ольгой, 1866 г.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2315" y="147489"/>
            <a:ext cx="3966149" cy="472167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11" name="TextBox 10"/>
          <p:cNvSpPr txBox="1"/>
          <p:nvPr/>
        </p:nvSpPr>
        <p:spPr>
          <a:xfrm>
            <a:off x="5580112" y="5733256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В.И.Вернадский в четырёхлетнем возрасте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39552" y="404664"/>
            <a:ext cx="7848872" cy="303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О детских годах Владимира Вернадского известно по его воспоминаниям.</a:t>
            </a:r>
          </a:p>
          <a:p>
            <a:pPr algn="just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Он был замечательно тихим и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серьезным ребенком.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Первое детское изумление природой испытал он очень ярко и глубоко. Оно не ослабевало у него с годами. Чем больше узнавал он окружающий мир, тем сильнее становилось ощущение тайны... И неудивительно: чем больше человек знает, тем отчетливей понимает свое незнание и стремится к новому знанию. </a:t>
            </a:r>
          </a:p>
          <a:p>
            <a:pPr algn="just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Умение удивляться — одно из наиболее важных качеств человека. Удивляться не какой-нибудь занятной редкой диковинке, а всему, что есть вокруг, удивляться даже собственным мыслям и своей способности удивляться...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39552" y="3326215"/>
            <a:ext cx="8136904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В 1873 году Владимир стал первоклассником Харьковской классической гимназии, учился охотно, легко, рано пристрастился к чтению в богатой библиотеке отца, который поддерживал в доме культ науки.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В 1881 году будущий ученый прочитал с большим увлечением в подлиннике книги А. Гумбольдта «Космос» и «Картины природы». Чтение этих книг, очевидно, оставило глубокий след в его душе: мысли о Космосе и природе, заложенные в произведениях, получили затем определенное отражение в научном мировоззрении Вернадского.</a:t>
            </a:r>
          </a:p>
        </p:txBody>
      </p:sp>
    </p:spTree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2285</TotalTime>
  <Words>2048</Words>
  <Application>Microsoft Office PowerPoint</Application>
  <PresentationFormat>Экран (4:3)</PresentationFormat>
  <Paragraphs>139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8</vt:i4>
      </vt:variant>
      <vt:variant>
        <vt:lpstr>Заголовки слайдов</vt:lpstr>
      </vt:variant>
      <vt:variant>
        <vt:i4>36</vt:i4>
      </vt:variant>
    </vt:vector>
  </HeadingPairs>
  <TitlesOfParts>
    <vt:vector size="44" baseType="lpstr">
      <vt:lpstr>Тема Office</vt:lpstr>
      <vt:lpstr>Апекс</vt:lpstr>
      <vt:lpstr>2_Апекс</vt:lpstr>
      <vt:lpstr>Литейная</vt:lpstr>
      <vt:lpstr>Техническая</vt:lpstr>
      <vt:lpstr>1_Открытая</vt:lpstr>
      <vt:lpstr>1_Апекс</vt:lpstr>
      <vt:lpstr>Эркер</vt:lpstr>
      <vt:lpstr>Владимир Иванович Вернадский  и его научное наследие</vt:lpstr>
      <vt:lpstr>Универсальный гений</vt:lpstr>
      <vt:lpstr>Слайд 3</vt:lpstr>
      <vt:lpstr>12 марта 2013 года исполняется 150 лет со дня рождения выдающегося ученого, общественного и государственного деятеля, гуманиста, педагога и интеллигента академика  В.И. Вернадского.   Академик В.И. Вернадский по праву считается основателем геохимии и биогеохимии, радиогеологии, учения о биосфере и ноосфере. Это был глубокий мыслитель, знающий натуралист и высокоморальный человек, оказавший огромное влияние на развитие отечественной мировой науки и культуры. Он прожил большую жизнь, полную напряженной творческой работы, в значение и необходимость которой он глубоко верил.</vt:lpstr>
      <vt:lpstr>       Это интересно:  Вернадский впервые показал, что биосфера - закономерный результат развития нашей планеты, её верхней области земной коры. Живые организмы в биосфере - не случайные гости, а часть закономерной организованности.    Вернадский верил в беспредельную силу человеческого разума, настаивал на глубоком знании и уважении законов Природы - осознание Земли как ЖИВОЙ ПЛАНЕТЫ.   Учёный акцентировал внимание на опасности неблагоприятного воздействия экологических факторов на природную среду и население, предостерегал: "человек разрушит мир скорее, чем научится в нём жить".   Вернадский знал, как избежать самоуничтожения человечества, говорил о необходимости продуманной стратегии обеспечения экологической безопасности, что сейчас особенно актуально.   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 Ноосфе́ра — сфера взаимодействия общества и природы, в границах которой разумная человеческая деятельность становится определяющим фактором развития (эта сфера обозначается также терминами «антропосфера», «социосфера», «биотехносфера»). Ноосфера — новая, высшая стадия эволюции биосферы, становление которой связано с развитием человеческого общества, оказывающего глубокое воздействие на природные процессы. Согласно Вернадскому, «в биосфере существует великая геологическая, быть может, космическая сила, планетное действие которой обычно не принимается во внимание в представлениях о космосе… Эта сила есть разум человека, устремленная и организованная воля его как существа общественного».</vt:lpstr>
      <vt:lpstr>  Основные предпосылки возникновения ноосферы: </vt:lpstr>
      <vt:lpstr>Слайд 20</vt:lpstr>
      <vt:lpstr>Слайд 21</vt:lpstr>
      <vt:lpstr>Слайд 22</vt:lpstr>
      <vt:lpstr>Е 08 В-31 Вернадский В.И. Живое вещество и биосфера/ В.И.Вернадский. - М.: Наука, 1994. - 672 с.</vt:lpstr>
      <vt:lpstr>   Е08 Б20  Баландин Р.К. Вернадский: жизнь, мысль, бессмертие / Р.К. Баландин. - М.: Знание, 1979. – 176 с.,: ил.</vt:lpstr>
      <vt:lpstr>Е-0 В35 Вернадский В.И. Размышления натуралиста. Научная мысль как планетное явление / В.И. Вернадский. М.: Наука, 1977. - 191 с.</vt:lpstr>
      <vt:lpstr>    Ю2 В35  Вернадский В.И. Научная мысль как планетное явление/ В.И.Вернадский. - М.: Наука, 1991. – 271 с.</vt:lpstr>
      <vt:lpstr>Б Г96  Гусейханов М.К. Учение о биосфере и экологии // Концепции современного естествознания/ М.К.Гусейханов, О.Р.Раджабов. -  7-е изд., перераб. и доп. -М.: Издательско- торговая корпорация «Дашков и К». - Глава 18. - С. 448 - 453.   </vt:lpstr>
      <vt:lpstr>        Б К65  Концепция В.И. Вернадского о биосфере и феномене человека // Концепции современного естествознания: учеб. пособие / В.О. Голубинцев.  -  Ростов н/Д: Феникс, 2009. - раздел 6. - С.374 - 388.</vt:lpstr>
      <vt:lpstr>Е-0 В35 Вернадский В.И. Размышления натуралиста. Пространство и время в неживой  и живой природе / В.И.Вернадский. - М.: Наука, 1975.-174 с.</vt:lpstr>
      <vt:lpstr>    Соколов М.С. Биосферология В.И. Вернадского- безальтернативная стратегия выживания человечества в 21 веке / М.С.Соколов // Агрохимия. - 2012. -№ 7. - С 3 - 9.</vt:lpstr>
      <vt:lpstr>     Леонтович Альтернатива Вернадского / А. Леонтович // Поиск.- 2013.- 1 февраля.</vt:lpstr>
      <vt:lpstr>Слайд 32</vt:lpstr>
      <vt:lpstr>Слайд 33</vt:lpstr>
      <vt:lpstr>Слайд 34</vt:lpstr>
      <vt:lpstr>Слайд 35</vt:lpstr>
      <vt:lpstr>Слайд 36</vt:lpstr>
    </vt:vector>
  </TitlesOfParts>
  <Company>БелГСХА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biblio_1</dc:creator>
  <cp:lastModifiedBy>biblio_1</cp:lastModifiedBy>
  <cp:revision>287</cp:revision>
  <dcterms:created xsi:type="dcterms:W3CDTF">2013-02-25T11:59:25Z</dcterms:created>
  <dcterms:modified xsi:type="dcterms:W3CDTF">2013-04-17T10:23:23Z</dcterms:modified>
</cp:coreProperties>
</file>